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58" r:id="rId5"/>
    <p:sldId id="260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4" autoAdjust="0"/>
    <p:restoredTop sz="62623" autoAdjust="0"/>
  </p:normalViewPr>
  <p:slideViewPr>
    <p:cSldViewPr snapToGrid="0">
      <p:cViewPr varScale="1">
        <p:scale>
          <a:sx n="59" d="100"/>
          <a:sy n="59" d="100"/>
        </p:scale>
        <p:origin x="127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FA2561-0E31-4925-8F33-98C6AA00AD39}" type="datetimeFigureOut">
              <a:rPr lang="zh-CN" altLang="en-US" smtClean="0"/>
              <a:t>2023/8/17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25B7F-8ED6-454C-B730-8734FDBE2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93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F25B7F-8ED6-454C-B730-8734FDBE276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006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F25B7F-8ED6-454C-B730-8734FDBE276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984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zh-CN" sz="105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F25B7F-8ED6-454C-B730-8734FDBE276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1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F25B7F-8ED6-454C-B730-8734FDBE276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4078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59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48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87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336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56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423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42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695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70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72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646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FD5C0-37DA-455D-B491-7B841843C053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10B31-9B68-4F85-91FE-A8A619FEE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714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50109" y="355745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err="1" smtClean="0"/>
              <a:t>G</a:t>
            </a:r>
            <a:r>
              <a:rPr lang="en-US" altLang="zh-CN" dirty="0" err="1" smtClean="0"/>
              <a:t>it</a:t>
            </a:r>
            <a:r>
              <a:rPr lang="en-US" altLang="zh-CN" dirty="0" smtClean="0"/>
              <a:t> Project Assignment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59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013" y="1727199"/>
            <a:ext cx="5067545" cy="285471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99137" y="1064196"/>
            <a:ext cx="5453737" cy="4406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zh-CN" altLang="zh-CN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基于</a:t>
            </a:r>
            <a:r>
              <a:rPr lang="en-US" altLang="zh-CN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YOLO</a:t>
            </a:r>
            <a:r>
              <a:rPr lang="zh-CN" altLang="zh-CN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2400" b="1" kern="100" dirty="0" err="1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DeepSort</a:t>
            </a:r>
            <a:r>
              <a:rPr lang="zh-CN" altLang="zh-CN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的人体识别与跟踪</a:t>
            </a:r>
          </a:p>
        </p:txBody>
      </p:sp>
      <p:sp>
        <p:nvSpPr>
          <p:cNvPr id="7" name="矩形 6"/>
          <p:cNvSpPr/>
          <p:nvPr/>
        </p:nvSpPr>
        <p:spPr>
          <a:xfrm>
            <a:off x="735154" y="1727199"/>
            <a:ext cx="992777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OpenCV: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读取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摄像头显示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画面；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YOLO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：摄像头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人体识别；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GUI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界面：可指定实时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显示识别的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结果；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人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离开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画面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可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自动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取消跟踪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；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目标对象始终在画面</a:t>
            </a:r>
            <a:r>
              <a:rPr lang="zh-CN" altLang="zh-CN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中央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endParaRPr lang="en-US" altLang="zh-CN" dirty="0" smtClean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zh-CN" altLang="zh-CN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移动</a:t>
            </a:r>
            <a:r>
              <a:rPr lang="zh-CN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调整摄像头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zh-CN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画面位置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zh-CN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放大</a:t>
            </a:r>
            <a:endParaRPr lang="en-US" altLang="zh-CN" dirty="0" smtClean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DeepSort</a:t>
            </a:r>
            <a:r>
              <a:rPr lang="zh-CN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多目标</a:t>
            </a:r>
            <a:r>
              <a:rPr lang="zh-CN" altLang="zh-CN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跟踪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r>
              <a:rPr lang="zh-CN" altLang="zh-CN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可以</a:t>
            </a:r>
            <a:r>
              <a:rPr lang="zh-CN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在界面上选择多个人就行跟踪。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03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63207" y="1064196"/>
            <a:ext cx="4525598" cy="4406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zh-CN" altLang="en-US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图像分割</a:t>
            </a:r>
            <a:r>
              <a:rPr lang="en-US" altLang="zh-CN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segmentation</a:t>
            </a:r>
            <a:r>
              <a:rPr lang="zh-CN" altLang="en-US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软件开发</a:t>
            </a:r>
            <a:endParaRPr lang="zh-CN" altLang="zh-CN" sz="2400" b="1" kern="100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42411" y="1674129"/>
            <a:ext cx="9927773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GUI</a:t>
            </a:r>
            <a:r>
              <a:rPr lang="zh-CN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界面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支持预训练模型迁移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endParaRPr lang="en-US" altLang="zh-CN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以预训练的如</a:t>
            </a:r>
            <a:r>
              <a:rPr lang="en-US" altLang="zh-CN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UNET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模型为起点，在用户的数据上进行微调，实现图像分割</a:t>
            </a:r>
            <a:endParaRPr lang="en-US" altLang="zh-CN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实现多种目标分割</a:t>
            </a:r>
            <a:endParaRPr lang="zh-CN" altLang="zh-CN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22279" y="2049663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选择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训练的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文件夹，配置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训练的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超参数；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点击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训练以后自动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读取图片和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mask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，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数据预处理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并训练模型，保存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模型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，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界面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可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显示模型性能指标；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选择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模型，点击推理，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自动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处理所选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文件夹中所有图片，输出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mask</a:t>
            </a:r>
            <a:r>
              <a:rPr lang="zh-CN" altLang="zh-CN" dirty="0">
                <a:latin typeface="Arial" panose="020B0604020202020204" pitchFamily="34" charset="0"/>
                <a:cs typeface="Arial" panose="020B0604020202020204" pitchFamily="34" charset="0"/>
              </a:rPr>
              <a:t>。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像分割技术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36866" y="1585458"/>
            <a:ext cx="5008992" cy="296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5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280082" y="1039237"/>
            <a:ext cx="5752089" cy="440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Bef>
                <a:spcPts val="200"/>
              </a:spcBef>
            </a:pPr>
            <a:r>
              <a:rPr lang="zh-CN" altLang="en-US" sz="2400" b="1" kern="100" dirty="0" smtClean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使用</a:t>
            </a:r>
            <a:r>
              <a:rPr lang="en-US" altLang="zh-CN" sz="2400" b="1" kern="100" dirty="0" err="1" smtClean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Kaggle</a:t>
            </a:r>
            <a:r>
              <a:rPr lang="zh-CN" altLang="en-US" sz="2400" b="1" kern="100" dirty="0" smtClean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算法的</a:t>
            </a:r>
            <a:r>
              <a:rPr lang="en-US" altLang="zh-CN" sz="2400" b="1" kern="100" dirty="0" smtClean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股股票</a:t>
            </a:r>
            <a:r>
              <a:rPr lang="zh-CN" altLang="en-US" sz="2400" b="1" kern="100" dirty="0" smtClean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数据相关预测</a:t>
            </a:r>
            <a:endParaRPr lang="zh-CN" altLang="zh-CN" sz="2400" b="1" kern="100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29384" y="1579763"/>
            <a:ext cx="96498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dirty="0" smtClean="0"/>
              <a:t>使用</a:t>
            </a:r>
            <a:r>
              <a:rPr lang="en-US" altLang="zh-CN" dirty="0" err="1"/>
              <a:t>qlib</a:t>
            </a:r>
            <a:r>
              <a:rPr lang="en-US" altLang="zh-CN" dirty="0"/>
              <a:t> </a:t>
            </a:r>
            <a:r>
              <a:rPr lang="zh-CN" altLang="en-US" dirty="0"/>
              <a:t>或者 </a:t>
            </a:r>
            <a:r>
              <a:rPr lang="en-US" altLang="zh-CN" dirty="0" err="1"/>
              <a:t>backtrader</a:t>
            </a:r>
            <a:r>
              <a:rPr lang="zh-CN" altLang="en-US" dirty="0" smtClean="0"/>
              <a:t>两</a:t>
            </a:r>
            <a:r>
              <a:rPr lang="zh-CN" altLang="en-US" dirty="0"/>
              <a:t>个库中的其中一个来模拟实际交易环境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pPr lvl="0">
              <a:lnSpc>
                <a:spcPct val="150000"/>
              </a:lnSpc>
            </a:pPr>
            <a:r>
              <a:rPr lang="zh-CN" altLang="en-US" dirty="0" smtClean="0"/>
              <a:t>通过</a:t>
            </a:r>
            <a:r>
              <a:rPr lang="zh-CN" altLang="en-US" dirty="0"/>
              <a:t>历史市场数据来测试你实现的 </a:t>
            </a:r>
            <a:r>
              <a:rPr lang="en-US" altLang="zh-CN" dirty="0" err="1"/>
              <a:t>Kaggle</a:t>
            </a:r>
            <a:r>
              <a:rPr lang="en-US" altLang="zh-CN" dirty="0"/>
              <a:t> </a:t>
            </a:r>
            <a:r>
              <a:rPr lang="zh-CN" altLang="en-US" dirty="0"/>
              <a:t>算法在不同市场情况下的表现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5542002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1280082" y="2710063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以下题目任选一个：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预测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A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股股票的未来一天的收益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预测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加密货币的短期回报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预测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股票的波动率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制定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股票交易策略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预测股票交易价格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62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280082" y="1039237"/>
            <a:ext cx="5752089" cy="440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Bef>
                <a:spcPts val="200"/>
              </a:spcBef>
            </a:pPr>
            <a:r>
              <a:rPr lang="zh-CN" altLang="en-US" sz="2400" b="1" kern="100" dirty="0" smtClean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信息检索</a:t>
            </a:r>
            <a:r>
              <a:rPr lang="zh-CN" altLang="en-US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与推荐系统</a:t>
            </a:r>
            <a:endParaRPr lang="zh-CN" altLang="zh-CN" sz="2400" b="1" kern="100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35154" y="1727199"/>
            <a:ext cx="9927773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zh-CN" sz="2000" b="1" dirty="0"/>
              <a:t>基于蚂蚁金融的语义匹配模型</a:t>
            </a:r>
            <a:endParaRPr lang="en-US" altLang="zh-CN" sz="2000" b="1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基于</a:t>
            </a:r>
            <a:r>
              <a:rPr lang="zh-CN" altLang="en-US" sz="2000" b="1" dirty="0"/>
              <a:t>淘宝用户行为</a:t>
            </a:r>
            <a:r>
              <a:rPr lang="zh-CN" altLang="en-US" sz="2000" b="1" dirty="0" smtClean="0"/>
              <a:t>序列的</a:t>
            </a:r>
            <a:r>
              <a:rPr lang="zh-CN" altLang="zh-CN" sz="2000" b="1" dirty="0" smtClean="0"/>
              <a:t>用户</a:t>
            </a:r>
            <a:r>
              <a:rPr lang="zh-CN" altLang="zh-CN" sz="2000" b="1" dirty="0"/>
              <a:t>兴趣</a:t>
            </a:r>
            <a:r>
              <a:rPr lang="zh-CN" altLang="zh-CN" sz="2000" b="1" dirty="0" smtClean="0"/>
              <a:t>模型</a:t>
            </a:r>
            <a:r>
              <a:rPr lang="zh-CN" altLang="en-US" sz="2000" b="1" dirty="0" smtClean="0"/>
              <a:t>：</a:t>
            </a:r>
            <a:endParaRPr lang="en-US" altLang="zh-CN" sz="2000" b="1" dirty="0" smtClean="0"/>
          </a:p>
          <a:p>
            <a:pPr>
              <a:lnSpc>
                <a:spcPct val="200000"/>
              </a:lnSpc>
            </a:pPr>
            <a:r>
              <a:rPr lang="en-US" altLang="zh-CN" sz="2000" dirty="0"/>
              <a:t>	</a:t>
            </a:r>
            <a:r>
              <a:rPr lang="zh-CN" altLang="zh-CN" sz="2000" dirty="0" smtClean="0"/>
              <a:t>对</a:t>
            </a:r>
            <a:r>
              <a:rPr lang="zh-CN" altLang="zh-CN" sz="2000" dirty="0"/>
              <a:t>用户针对商品感兴趣程度</a:t>
            </a:r>
            <a:r>
              <a:rPr lang="zh-CN" altLang="zh-CN" sz="2000" dirty="0" smtClean="0"/>
              <a:t>打分</a:t>
            </a:r>
            <a:r>
              <a:rPr lang="zh-CN" altLang="en-US" sz="2000" dirty="0" smtClean="0"/>
              <a:t>（感兴趣标签可含</a:t>
            </a:r>
            <a:r>
              <a:rPr lang="zh-CN" altLang="zh-CN" sz="2000" dirty="0" smtClean="0"/>
              <a:t>购买</a:t>
            </a:r>
            <a:r>
              <a:rPr lang="zh-CN" altLang="zh-CN" sz="2000" dirty="0"/>
              <a:t>、加购、</a:t>
            </a:r>
            <a:r>
              <a:rPr lang="zh-CN" altLang="zh-CN" sz="2000" dirty="0" smtClean="0"/>
              <a:t>喜欢</a:t>
            </a:r>
            <a:r>
              <a:rPr lang="zh-CN" altLang="en-US" sz="2000" dirty="0" smtClean="0"/>
              <a:t>等）</a:t>
            </a:r>
            <a:endParaRPr lang="en-US" altLang="zh-CN" sz="2000" dirty="0" smtClean="0"/>
          </a:p>
          <a:p>
            <a:pPr>
              <a:lnSpc>
                <a:spcPct val="200000"/>
              </a:lnSpc>
            </a:pPr>
            <a:r>
              <a:rPr lang="en-US" altLang="zh-CN" sz="2000" dirty="0" smtClean="0"/>
              <a:t>	11</a:t>
            </a:r>
            <a:r>
              <a:rPr lang="zh-CN" altLang="zh-CN" sz="2000" dirty="0"/>
              <a:t>月</a:t>
            </a:r>
            <a:r>
              <a:rPr lang="en-US" altLang="zh-CN" sz="2000" dirty="0"/>
              <a:t>25</a:t>
            </a:r>
            <a:r>
              <a:rPr lang="zh-CN" altLang="zh-CN" sz="2000" dirty="0"/>
              <a:t>日</a:t>
            </a:r>
            <a:r>
              <a:rPr lang="en-US" altLang="zh-CN" sz="2000" dirty="0"/>
              <a:t>-30</a:t>
            </a:r>
            <a:r>
              <a:rPr lang="zh-CN" altLang="zh-CN" sz="2000" dirty="0"/>
              <a:t>日数据训练，</a:t>
            </a:r>
            <a:r>
              <a:rPr lang="en-US" altLang="zh-CN" sz="2000" dirty="0"/>
              <a:t>12</a:t>
            </a:r>
            <a:r>
              <a:rPr lang="zh-CN" altLang="zh-CN" sz="2000" dirty="0"/>
              <a:t>月</a:t>
            </a:r>
            <a:r>
              <a:rPr lang="en-US" altLang="zh-CN" sz="2000" dirty="0"/>
              <a:t>1</a:t>
            </a:r>
            <a:r>
              <a:rPr lang="zh-CN" altLang="zh-CN" sz="2000" dirty="0"/>
              <a:t>日</a:t>
            </a:r>
            <a:r>
              <a:rPr lang="en-US" altLang="zh-CN" sz="2000" dirty="0"/>
              <a:t>-2</a:t>
            </a:r>
            <a:r>
              <a:rPr lang="zh-CN" altLang="zh-CN" sz="2000" dirty="0"/>
              <a:t>日数据验证，</a:t>
            </a:r>
            <a:r>
              <a:rPr lang="en-US" altLang="zh-CN" sz="2000" dirty="0"/>
              <a:t>12</a:t>
            </a:r>
            <a:r>
              <a:rPr lang="zh-CN" altLang="zh-CN" sz="2000" dirty="0"/>
              <a:t>月</a:t>
            </a:r>
            <a:r>
              <a:rPr lang="en-US" altLang="zh-CN" sz="2000" dirty="0"/>
              <a:t>3</a:t>
            </a:r>
            <a:r>
              <a:rPr lang="zh-CN" altLang="zh-CN" sz="2000" dirty="0"/>
              <a:t>日数据测试</a:t>
            </a:r>
            <a:endParaRPr lang="en-US" altLang="zh-CN" sz="2000" dirty="0" smtClean="0"/>
          </a:p>
          <a:p>
            <a:pPr lvl="1">
              <a:lnSpc>
                <a:spcPct val="200000"/>
              </a:lnSpc>
            </a:pPr>
            <a:r>
              <a:rPr lang="en-US" altLang="zh-CN" sz="2000" dirty="0" smtClean="0"/>
              <a:t>	</a:t>
            </a:r>
            <a:r>
              <a:rPr lang="zh-CN" altLang="zh-CN" sz="2000" dirty="0" smtClean="0"/>
              <a:t>时序</a:t>
            </a:r>
            <a:r>
              <a:rPr lang="zh-CN" altLang="zh-CN" sz="2000" dirty="0"/>
              <a:t>模型注意不要引入</a:t>
            </a:r>
            <a:r>
              <a:rPr lang="en-US" altLang="zh-CN" sz="2000" dirty="0"/>
              <a:t>look ahead bias</a:t>
            </a:r>
            <a:endParaRPr lang="en-US" altLang="zh-CN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5236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13322" y="1064196"/>
            <a:ext cx="4825360" cy="908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zh-CN" altLang="en-US" sz="2400" b="1" kern="100" dirty="0" smtClean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基于</a:t>
            </a:r>
            <a:r>
              <a:rPr lang="zh-CN" altLang="en-US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统计方法的中文词汇挖掘实践</a:t>
            </a:r>
          </a:p>
          <a:p>
            <a:pPr lvl="0" algn="just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endParaRPr lang="zh-CN" altLang="zh-CN" sz="2400" b="1" kern="100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04966" y="1972522"/>
            <a:ext cx="992777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学习</a:t>
            </a:r>
            <a:r>
              <a:rPr lang="zh-CN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了解文本数据挖掘的方法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学习经典中文词汇挖掘（新词发现）</a:t>
            </a:r>
            <a:r>
              <a:rPr lang="zh-CN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方法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NLP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领域模型发展</a:t>
            </a:r>
            <a:r>
              <a:rPr lang="zh-CN" altLang="en-US" b="1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总结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</a:rPr>
              <a:t>：</a:t>
            </a:r>
            <a:endParaRPr lang="en-US" altLang="zh-CN" dirty="0" smtClean="0">
              <a:solidFill>
                <a:schemeClr val="accent2">
                  <a:lumMod val="50000"/>
                </a:schemeClr>
              </a:solidFill>
            </a:endParaRPr>
          </a:p>
          <a:p>
            <a:pPr lvl="0">
              <a:lnSpc>
                <a:spcPct val="150000"/>
              </a:lnSpc>
            </a:pP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	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</a:rPr>
              <a:t>完成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</a:rPr>
              <a:t>一个深度学习</a:t>
            </a:r>
            <a:r>
              <a:rPr lang="en-US" altLang="zh-CN" dirty="0" err="1">
                <a:solidFill>
                  <a:schemeClr val="accent2">
                    <a:lumMod val="50000"/>
                  </a:schemeClr>
                </a:solidFill>
              </a:rPr>
              <a:t>NER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</a:rPr>
              <a:t>任务模型，</a:t>
            </a:r>
            <a:endParaRPr lang="en-US" altLang="zh-CN" dirty="0" smtClean="0">
              <a:solidFill>
                <a:schemeClr val="accent2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931197" y="4650178"/>
            <a:ext cx="4801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</a:rPr>
              <a:t>从文本中识别出具有特定语义类别的命名实体</a:t>
            </a:r>
          </a:p>
        </p:txBody>
      </p:sp>
    </p:spTree>
    <p:extLst>
      <p:ext uri="{BB962C8B-B14F-4D97-AF65-F5344CB8AC3E}">
        <p14:creationId xmlns:p14="http://schemas.microsoft.com/office/powerpoint/2010/main" val="265813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47029" y="602288"/>
            <a:ext cx="4515980" cy="4406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</a:pPr>
            <a:r>
              <a:rPr lang="zh-CN" altLang="zh-CN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软件工程训练营大作业选题要求</a:t>
            </a:r>
          </a:p>
        </p:txBody>
      </p:sp>
      <p:sp>
        <p:nvSpPr>
          <p:cNvPr id="6" name="矩形 5"/>
          <p:cNvSpPr/>
          <p:nvPr/>
        </p:nvSpPr>
        <p:spPr>
          <a:xfrm>
            <a:off x="6321989" y="1286502"/>
            <a:ext cx="6096000" cy="32932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800" dirty="0" smtClean="0">
                <a:latin typeface="Söhne"/>
              </a:rPr>
              <a:t>答辩</a:t>
            </a:r>
            <a:r>
              <a:rPr lang="zh-CN" altLang="en-US" sz="2800" dirty="0">
                <a:latin typeface="Söhne"/>
              </a:rPr>
              <a:t>演示</a:t>
            </a:r>
            <a:r>
              <a:rPr lang="en-US" altLang="zh-CN" sz="2800" dirty="0" smtClean="0">
                <a:latin typeface="Söhne"/>
              </a:rPr>
              <a:t>:</a:t>
            </a:r>
          </a:p>
          <a:p>
            <a:endParaRPr lang="en-US" altLang="zh-CN" sz="20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说明项目的实际应用</a:t>
            </a:r>
            <a:r>
              <a:rPr lang="zh-CN" altLang="en-US" sz="2000" dirty="0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价值</a:t>
            </a:r>
            <a:endParaRPr lang="en-US" altLang="zh-CN" sz="2000" dirty="0" smtClean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演示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项目功能和特点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展示项目代码和结构</a:t>
            </a:r>
          </a:p>
          <a:p>
            <a:pPr>
              <a:lnSpc>
                <a:spcPct val="200000"/>
              </a:lnSpc>
            </a:pPr>
            <a:endParaRPr lang="zh-CN" altLang="en-US" sz="20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72535" y="1286502"/>
            <a:ext cx="6096000" cy="46474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800" dirty="0" smtClean="0">
                <a:latin typeface="Söhne"/>
              </a:rPr>
              <a:t>项目</a:t>
            </a:r>
            <a:r>
              <a:rPr lang="zh-CN" altLang="en-US" sz="2800" dirty="0">
                <a:latin typeface="Söhne"/>
              </a:rPr>
              <a:t>结题</a:t>
            </a:r>
            <a:r>
              <a:rPr lang="zh-CN" altLang="en-US" sz="2800" dirty="0" smtClean="0">
                <a:latin typeface="Söhne"/>
              </a:rPr>
              <a:t>报告撰写要求</a:t>
            </a:r>
            <a:r>
              <a:rPr lang="en-US" altLang="zh-CN" sz="2800" dirty="0" smtClean="0">
                <a:latin typeface="Söhne"/>
              </a:rPr>
              <a:t>:</a:t>
            </a:r>
            <a:endParaRPr lang="en-US" altLang="zh-CN" sz="2800" dirty="0"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b="1" dirty="0">
              <a:latin typeface="Söhne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报告内容摘要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项目背景与需求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技术难题与解决方案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实现过程与代码结构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实验结果与分析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项目总结与展望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2722425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45190" y="1304975"/>
            <a:ext cx="6096000" cy="46474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800" dirty="0" smtClean="0">
                <a:latin typeface="Söhne"/>
              </a:rPr>
              <a:t>评分</a:t>
            </a:r>
            <a:r>
              <a:rPr lang="zh-CN" altLang="en-US" sz="2800" dirty="0">
                <a:latin typeface="Söhne"/>
              </a:rPr>
              <a:t>标准</a:t>
            </a:r>
            <a:r>
              <a:rPr lang="en-US" altLang="zh-CN" sz="2800" dirty="0">
                <a:latin typeface="Söhne"/>
              </a:rPr>
              <a:t>:</a:t>
            </a:r>
          </a:p>
          <a:p>
            <a:endParaRPr lang="en-US" altLang="zh-CN" sz="2800" b="1" dirty="0">
              <a:latin typeface="Söhne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代码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质量和实现难度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每位成员的贡献程度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结题报告和答辩表现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作业必须通过</a:t>
            </a:r>
            <a:r>
              <a:rPr lang="en-US" altLang="zh-CN" sz="2000" dirty="0">
                <a:solidFill>
                  <a:srgbClr val="C0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GitHub</a:t>
            </a:r>
            <a:r>
              <a:rPr lang="zh-CN" altLang="en-US" sz="2000" dirty="0">
                <a:solidFill>
                  <a:srgbClr val="C0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提交，每一个队提交一个</a:t>
            </a:r>
            <a:r>
              <a:rPr lang="en-US" altLang="zh-CN" sz="2000" dirty="0">
                <a:solidFill>
                  <a:srgbClr val="C0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GitHub repo</a:t>
            </a:r>
            <a:r>
              <a:rPr lang="zh-CN" altLang="en-US" sz="2000" dirty="0">
                <a:solidFill>
                  <a:srgbClr val="C0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地址，要有</a:t>
            </a:r>
            <a:r>
              <a:rPr lang="en-US" altLang="zh-CN" sz="2000" dirty="0">
                <a:solidFill>
                  <a:srgbClr val="C0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commit</a:t>
            </a:r>
            <a:r>
              <a:rPr lang="zh-CN" altLang="en-US" sz="2000" dirty="0">
                <a:solidFill>
                  <a:srgbClr val="C0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的信息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zh-CN" altLang="en-US" sz="2000" dirty="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47029" y="602288"/>
            <a:ext cx="4515980" cy="4406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</a:pPr>
            <a:r>
              <a:rPr lang="zh-CN" altLang="zh-CN" sz="2400" b="1" kern="100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软件工程训练营大作业选题要求</a:t>
            </a:r>
          </a:p>
        </p:txBody>
      </p:sp>
    </p:spTree>
    <p:extLst>
      <p:ext uri="{BB962C8B-B14F-4D97-AF65-F5344CB8AC3E}">
        <p14:creationId xmlns:p14="http://schemas.microsoft.com/office/powerpoint/2010/main" val="827712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1061</TotalTime>
  <Words>489</Words>
  <Application>Microsoft Office PowerPoint</Application>
  <PresentationFormat>宽屏</PresentationFormat>
  <Paragraphs>75</Paragraphs>
  <Slides>8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Söhne</vt:lpstr>
      <vt:lpstr>等线</vt:lpstr>
      <vt:lpstr>等线 Light</vt:lpstr>
      <vt:lpstr>黑体</vt:lpstr>
      <vt:lpstr>Arial</vt:lpstr>
      <vt:lpstr>Calibri</vt:lpstr>
      <vt:lpstr>Calibri Light</vt:lpstr>
      <vt:lpstr>Times New Roman</vt:lpstr>
      <vt:lpstr>Office 主题​​</vt:lpstr>
      <vt:lpstr>Git Project Assignment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zheng jtext</dc:creator>
  <cp:lastModifiedBy>玉酱</cp:lastModifiedBy>
  <cp:revision>16</cp:revision>
  <dcterms:created xsi:type="dcterms:W3CDTF">2023-08-11T09:36:51Z</dcterms:created>
  <dcterms:modified xsi:type="dcterms:W3CDTF">2023-08-16T16:08:58Z</dcterms:modified>
</cp:coreProperties>
</file>

<file path=docProps/thumbnail.jpeg>
</file>